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346" r:id="rId3"/>
    <p:sldId id="342" r:id="rId4"/>
    <p:sldId id="337" r:id="rId5"/>
    <p:sldId id="344" r:id="rId6"/>
    <p:sldId id="326" r:id="rId7"/>
    <p:sldId id="333" r:id="rId8"/>
    <p:sldId id="334" r:id="rId9"/>
    <p:sldId id="341" r:id="rId10"/>
    <p:sldId id="265" r:id="rId11"/>
    <p:sldId id="264" r:id="rId12"/>
    <p:sldId id="266" r:id="rId13"/>
    <p:sldId id="267" r:id="rId14"/>
    <p:sldId id="281" r:id="rId15"/>
    <p:sldId id="269" r:id="rId16"/>
    <p:sldId id="345" r:id="rId17"/>
    <p:sldId id="273" r:id="rId18"/>
    <p:sldId id="271" r:id="rId19"/>
    <p:sldId id="312" r:id="rId20"/>
    <p:sldId id="343" r:id="rId21"/>
    <p:sldId id="268" r:id="rId2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78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F3F83-E707-4021-8602-6A93286C2ABE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B1C9-10E4-453D-AE61-520C3501D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87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 </a:t>
            </a:r>
            <a:r>
              <a:rPr lang="fr-FR" dirty="0" err="1" smtClean="0"/>
              <a:t>conflict</a:t>
            </a:r>
            <a:r>
              <a:rPr lang="fr-FR" dirty="0" smtClean="0"/>
              <a:t> of </a:t>
            </a:r>
            <a:r>
              <a:rPr lang="fr-FR" dirty="0" err="1" smtClean="0"/>
              <a:t>interest</a:t>
            </a:r>
            <a:r>
              <a:rPr lang="fr-FR" dirty="0" smtClean="0"/>
              <a:t> for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strictly</a:t>
            </a:r>
            <a:r>
              <a:rPr lang="fr-FR" dirty="0" smtClean="0"/>
              <a:t> </a:t>
            </a:r>
            <a:r>
              <a:rPr lang="fr-FR" dirty="0" err="1" smtClean="0"/>
              <a:t>personal</a:t>
            </a:r>
            <a:r>
              <a:rPr lang="fr-FR" dirty="0" smtClean="0"/>
              <a:t> and </a:t>
            </a:r>
            <a:r>
              <a:rPr lang="fr-FR" dirty="0" err="1" smtClean="0"/>
              <a:t>independant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2AA-6D51-43B0-AF4B-417831746D0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Severe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desorganization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increased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staining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elastic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fibers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Verhoeff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Gieson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stain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T</a:t>
            </a:r>
            <a:r>
              <a:rPr lang="de-DE" baseline="0" dirty="0" smtClean="0"/>
              <a:t>he individual </a:t>
            </a:r>
            <a:r>
              <a:rPr lang="de-DE" baseline="0" dirty="0" err="1" smtClean="0"/>
              <a:t>influence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exogenous</a:t>
            </a:r>
            <a:r>
              <a:rPr lang="de-DE" baseline="0" dirty="0" smtClean="0"/>
              <a:t> versus </a:t>
            </a:r>
            <a:r>
              <a:rPr lang="de-DE" baseline="0" dirty="0" err="1" smtClean="0"/>
              <a:t>endogenous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60 </a:t>
            </a:r>
            <a:r>
              <a:rPr lang="de-DE" baseline="0" dirty="0" err="1" smtClean="0"/>
              <a:t>year-old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homozygotic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twins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peasant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Verhoeff</a:t>
            </a:r>
            <a:r>
              <a:rPr lang="de-DE" baseline="0" dirty="0" smtClean="0"/>
              <a:t> van </a:t>
            </a:r>
            <a:r>
              <a:rPr lang="de-DE" baseline="0" dirty="0" err="1" smtClean="0"/>
              <a:t>Gieson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stain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colours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destructed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tissue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black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indicates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desorganization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elastic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fibers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individual.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42180-0E86-4F41-9B4D-22FB6C51BF1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39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A3AEA4-1CCC-4B3C-9166-2DC0D0930A46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7CC3FF-E1F7-4A4A-BD96-62F2C761C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74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A3AEA4-1CCC-4B3C-9166-2DC0D0930A46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7CC3FF-E1F7-4A4A-BD96-62F2C761C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03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A3AEA4-1CCC-4B3C-9166-2DC0D0930A46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7CC3FF-E1F7-4A4A-BD96-62F2C761C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57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A3AEA4-1CCC-4B3C-9166-2DC0D0930A46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7CC3FF-E1F7-4A4A-BD96-62F2C761C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67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A3AEA4-1CCC-4B3C-9166-2DC0D0930A46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7CC3FF-E1F7-4A4A-BD96-62F2C761C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15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A3AEA4-1CCC-4B3C-9166-2DC0D0930A46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7CC3FF-E1F7-4A4A-BD96-62F2C761C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91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A3AEA4-1CCC-4B3C-9166-2DC0D0930A46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7CC3FF-E1F7-4A4A-BD96-62F2C761C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09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A3AEA4-1CCC-4B3C-9166-2DC0D0930A46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7CC3FF-E1F7-4A4A-BD96-62F2C761C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08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A3AEA4-1CCC-4B3C-9166-2DC0D0930A46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7CC3FF-E1F7-4A4A-BD96-62F2C761C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51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A3AEA4-1CCC-4B3C-9166-2DC0D0930A46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7CC3FF-E1F7-4A4A-BD96-62F2C761C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47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A3AEA4-1CCC-4B3C-9166-2DC0D0930A46}" type="datetimeFigureOut">
              <a:rPr lang="fr-FR" smtClean="0"/>
              <a:t>28/01/2016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7CC3FF-E1F7-4A4A-BD96-62F2C761C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39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71384" r="80035" b="28359"/>
          <a:stretch/>
        </p:blipFill>
        <p:spPr bwMode="auto">
          <a:xfrm>
            <a:off x="0" y="826168"/>
            <a:ext cx="8139374" cy="9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24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oclepillouer@free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83518"/>
            <a:ext cx="8460432" cy="1102519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fr-FR" dirty="0" smtClean="0">
                <a:cs typeface="Gotham Book" pitchFamily="50" charset="0"/>
              </a:rPr>
              <a:t>Rester jeune à 50 ans…</a:t>
            </a:r>
            <a:endParaRPr lang="fr-FR" dirty="0">
              <a:cs typeface="Gotham Book" pitchFamily="50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268290"/>
            <a:ext cx="8496944" cy="2247676"/>
          </a:xfrm>
        </p:spPr>
        <p:txBody>
          <a:bodyPr/>
          <a:lstStyle/>
          <a:p>
            <a:pPr algn="l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Dr Le Pillouer Prost Anne</a:t>
            </a:r>
          </a:p>
          <a:p>
            <a:pPr algn="l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Dermatologue, Marseille, France</a:t>
            </a:r>
          </a:p>
          <a:p>
            <a:pPr algn="l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  <a:hlinkClick r:id="rId2"/>
              </a:rPr>
              <a:t>doclepillouer@free.fr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</a:t>
            </a:r>
          </a:p>
          <a:p>
            <a:pPr algn="l"/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pPr algn="l"/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Remerciements : </a:t>
            </a:r>
          </a:p>
          <a:p>
            <a:pPr algn="l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Dr Castera V., endocrinologue Marseille, </a:t>
            </a:r>
          </a:p>
          <a:p>
            <a:pPr algn="l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Dr Hill-Sylvestre M.P., dermatologue Nice, </a:t>
            </a:r>
          </a:p>
          <a:p>
            <a:pPr algn="l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Pr Temprado J.J., Institut des Sciences et du Mouvement Humain, Université Aix-Marseille 2</a:t>
            </a:r>
          </a:p>
          <a:p>
            <a:pPr algn="l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Dr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Deshayes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P, dermatologue, Caen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03" y="195486"/>
            <a:ext cx="2132262" cy="208823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8" name="Picture 5" descr="Youth_fountain_MGEt_Inv395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72417"/>
            <a:ext cx="2808312" cy="161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7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123478"/>
            <a:ext cx="7380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Ménopause et THM – le point en 2015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1275606"/>
            <a:ext cx="81369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T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raitement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H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ormonal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énopause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personnalisé</a:t>
            </a:r>
          </a:p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Recommandation HAS Mai 2014</a:t>
            </a:r>
          </a:p>
          <a:p>
            <a:endParaRPr lang="fr-FR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Oestrogènes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: Dose minimale efficace, si possible voie percutanée</a:t>
            </a: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Association progestérone naturelle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ou de la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didrogestérone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(si non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hystérectomisée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)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+mj-lt"/>
                <a:cs typeface="Gotham Book" pitchFamily="50" charset="0"/>
              </a:rPr>
              <a:t>A introduire le plus tôt possible dès le début de la ménopause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Pas de limitation de durée dans le temps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954508" y="1707654"/>
            <a:ext cx="736190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16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51470"/>
            <a:ext cx="6477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Autres insuffisances hormonales?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1131590"/>
            <a:ext cx="5378717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Insuffisance thyroïdienne</a:t>
            </a:r>
          </a:p>
          <a:p>
            <a:endParaRPr lang="fr-F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Fréquente, difficile à diagnostiquer </a:t>
            </a:r>
          </a:p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Asthénie, dépression, altérations cognitives…</a:t>
            </a:r>
          </a:p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Traitement en général dès que TSH &gt; 4-10 µUI/ml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08647" y="1563638"/>
            <a:ext cx="39313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36639" y="2785028"/>
            <a:ext cx="725057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Déficit en hormone de croissance</a:t>
            </a:r>
          </a:p>
          <a:p>
            <a:endParaRPr lang="fr-F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Diminution physiologique avec diminution de l’IGF-1</a:t>
            </a:r>
          </a:p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Augmentation masse grasse, ostéopénie…</a:t>
            </a:r>
          </a:p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Etudes modestes et limitées</a:t>
            </a:r>
          </a:p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Bénéfices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(muscles, os, cognition)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/ risques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(diabétogène certain, carcinogène ?)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51520" y="3219822"/>
            <a:ext cx="53285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Balanc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8807" y="3544484"/>
            <a:ext cx="1295648" cy="605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60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123478"/>
            <a:ext cx="6477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Autres insuffisances hormonales?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5217" y="1203598"/>
            <a:ext cx="875726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DHEA ????</a:t>
            </a:r>
          </a:p>
          <a:p>
            <a:endParaRPr lang="fr-F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95% origine surrénalienne, chute &gt; 30 ans,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récurseur des androgènes et des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oestrogènes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, en particulier après la ménopause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Rôle cognition, muscles, os, fonction sexuelle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Intérêt du traitement ? Peu d’études fiables, peu d’EI?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(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carcinogènicité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?)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251520" y="1563638"/>
            <a:ext cx="1440160" cy="186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35216" y="3131071"/>
            <a:ext cx="86847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La testostérone</a:t>
            </a:r>
          </a:p>
          <a:p>
            <a:endParaRPr lang="fr-F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Méta-analyse 2014 (JCEM,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Elraiyah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et al., Mayo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Clinic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), 5053 femmes, 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mélioration libido, troubles de l’humeur, bilan lipidique mais pas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d’amélioration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os, muscle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EI cutanés notables: acné, pilosité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46929" y="3515791"/>
            <a:ext cx="202081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Balanc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1083085"/>
            <a:ext cx="1295648" cy="605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66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851920" y="4061741"/>
            <a:ext cx="375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« Hygiène de vie! »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1131590"/>
            <a:ext cx="43523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Alimentation et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micronutrition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Activité physique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Stimulations cognitives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9622"/>
            <a:ext cx="2314365" cy="2266575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0" y="-37381"/>
            <a:ext cx="9180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Concept d’interventions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non médicamenteuses </a:t>
            </a:r>
            <a:endParaRPr lang="fr-F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protectrices 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endParaRPr lang="fr-FR" sz="2800" b="1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4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51470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Nutrition &gt; 50 ans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1097681"/>
            <a:ext cx="87129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Moins et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mieux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manger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et bouger…. Pourquoi?</a:t>
            </a:r>
          </a:p>
          <a:p>
            <a:endParaRPr lang="fr-F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Plus de stockage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- en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moy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. +0,8 kg/an entre 42-50 ans (abdomen), avec augmentation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du risque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C-V (LDL-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chol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.), ostéoporose, cancer et autres pathologies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Attraction vers les sucreries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(avec diminution de la ration protéique et fonte musculaire)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221211" y="1491630"/>
            <a:ext cx="456681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07504" y="2650142"/>
            <a:ext cx="87129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Alimentation saine et activité physique</a:t>
            </a:r>
          </a:p>
          <a:p>
            <a:endParaRPr lang="fr-F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Moins de stockage : orientation masse grasse/maigre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Prévention ostéoporose et masse musculaire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Prévention cancer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Prévention maladies inflammatoires du colon a minima et leurs conséquences sur l’ état immunitaire, allergique, inflammatoire….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(Prévention Alzheimer)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21211" y="3003798"/>
            <a:ext cx="50708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23" y="2634055"/>
            <a:ext cx="717560" cy="11672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10" y="3003798"/>
            <a:ext cx="628735" cy="70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9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114767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Nutrition &gt; 50 ans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051684"/>
            <a:ext cx="66247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Comment ?  Sucres</a:t>
            </a:r>
          </a:p>
          <a:p>
            <a:endParaRPr lang="fr-F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Diminuer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1/3 apport en sucres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(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pas plus de 3 verres de vin/j)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Aliments à </a:t>
            </a:r>
            <a:r>
              <a:rPr lang="fr-FR" b="1" dirty="0" smtClean="0">
                <a:solidFill>
                  <a:srgbClr val="FF0000"/>
                </a:solidFill>
                <a:latin typeface="+mj-lt"/>
                <a:cs typeface="Gotham Book" pitchFamily="50" charset="0"/>
              </a:rPr>
              <a:t>index glycémique bas  …Apprendre </a:t>
            </a:r>
          </a:p>
          <a:p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	(bananes vertes/ mures….)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67031" y="1419622"/>
            <a:ext cx="253276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15382" y="2467456"/>
            <a:ext cx="83832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Plus….</a:t>
            </a:r>
          </a:p>
          <a:p>
            <a:endParaRPr lang="fr-F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Augmenter apport en eau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(citronnée, herbes, épices…)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« Bonnes » graisses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(rapport 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ω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3 /</a:t>
            </a:r>
            <a:r>
              <a: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ω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6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)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Protéines : conserver 1g/kg/j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dont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1/3 animales (poissons), 2/3 végétales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Calcium et vitamine D :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eaux minérales, amandes, produits laitiers</a:t>
            </a:r>
          </a:p>
          <a:p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Anti-oxydants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et micronutriments :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débattus, naturels pour être assimilés, 	si carences (Mg, Zn), probiotiques après bilans…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992" y="1131590"/>
            <a:ext cx="1776476" cy="124353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16" y="3163097"/>
            <a:ext cx="422391" cy="8717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651870"/>
            <a:ext cx="472128" cy="25780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768" y="2777084"/>
            <a:ext cx="1515984" cy="69406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24" y="3217906"/>
            <a:ext cx="367216" cy="30142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r="28160"/>
          <a:stretch/>
        </p:blipFill>
        <p:spPr>
          <a:xfrm>
            <a:off x="6323098" y="2836427"/>
            <a:ext cx="470771" cy="634722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179512" y="2859782"/>
            <a:ext cx="8640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34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787"/>
            <a:ext cx="964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Activité physique 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504" y="105168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Augmentation de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l’IGF-1…limitation de la perte musculaire et de la décalcification</a:t>
            </a: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395536" y="1451794"/>
            <a:ext cx="7824192" cy="3305052"/>
            <a:chOff x="341" y="572"/>
            <a:chExt cx="5034" cy="3281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5" y="709"/>
              <a:ext cx="4854" cy="3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56" y="3699"/>
              <a:ext cx="4783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000">
                  <a:latin typeface="Arial" pitchFamily="34" charset="0"/>
                  <a:cs typeface="Arial" pitchFamily="34" charset="0"/>
                </a:rPr>
                <a:t>Years   10             20            30            40            50             60            10              20               30              40              50             60 </a:t>
              </a:r>
            </a:p>
          </p:txBody>
        </p:sp>
        <p:pic>
          <p:nvPicPr>
            <p:cNvPr id="14" name="Picture 11" descr="graph2"/>
            <p:cNvPicPr>
              <a:picLocks noChangeAspect="1" noChangeArrowheads="1"/>
            </p:cNvPicPr>
            <p:nvPr/>
          </p:nvPicPr>
          <p:blipFill>
            <a:blip r:embed="rId2" cstate="print"/>
            <a:srcRect l="11252" t="23215" r="7529" b="8012"/>
            <a:stretch>
              <a:fillRect/>
            </a:stretch>
          </p:blipFill>
          <p:spPr bwMode="auto">
            <a:xfrm>
              <a:off x="521" y="2227"/>
              <a:ext cx="2199" cy="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" descr="graph6"/>
            <p:cNvPicPr>
              <a:picLocks noChangeAspect="1" noChangeArrowheads="1"/>
            </p:cNvPicPr>
            <p:nvPr/>
          </p:nvPicPr>
          <p:blipFill>
            <a:blip r:embed="rId3" cstate="print"/>
            <a:srcRect l="11252" t="23215" r="8464" b="11607"/>
            <a:stretch>
              <a:fillRect/>
            </a:stretch>
          </p:blipFill>
          <p:spPr bwMode="auto">
            <a:xfrm>
              <a:off x="521" y="792"/>
              <a:ext cx="2169" cy="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41" y="799"/>
              <a:ext cx="316" cy="29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000">
                  <a:latin typeface="Arial" pitchFamily="34" charset="0"/>
                  <a:cs typeface="Arial" pitchFamily="34" charset="0"/>
                </a:rPr>
                <a:t>400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de-DE" sz="100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100000"/>
                </a:spcBef>
              </a:pPr>
              <a:r>
                <a:rPr lang="de-DE" sz="1000">
                  <a:latin typeface="Arial" pitchFamily="34" charset="0"/>
                  <a:cs typeface="Arial" pitchFamily="34" charset="0"/>
                </a:rPr>
                <a:t>300</a:t>
              </a:r>
            </a:p>
            <a:p>
              <a:pPr algn="ctr" eaLnBrk="0" hangingPunct="0">
                <a:spcBef>
                  <a:spcPct val="100000"/>
                </a:spcBef>
              </a:pPr>
              <a:endParaRPr lang="de-DE" sz="100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80000"/>
                </a:spcBef>
              </a:pPr>
              <a:r>
                <a:rPr lang="de-DE" sz="1000">
                  <a:latin typeface="Arial" pitchFamily="34" charset="0"/>
                  <a:cs typeface="Arial" pitchFamily="34" charset="0"/>
                </a:rPr>
                <a:t>200</a:t>
              </a:r>
            </a:p>
            <a:p>
              <a:pPr algn="ctr" eaLnBrk="0" hangingPunct="0">
                <a:spcBef>
                  <a:spcPct val="80000"/>
                </a:spcBef>
              </a:pPr>
              <a:endParaRPr lang="de-DE" sz="100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80000"/>
                </a:spcBef>
              </a:pPr>
              <a:r>
                <a:rPr lang="de-DE" sz="1000">
                  <a:latin typeface="Arial" pitchFamily="34" charset="0"/>
                  <a:cs typeface="Arial" pitchFamily="34" charset="0"/>
                </a:rPr>
                <a:t>100</a:t>
              </a:r>
            </a:p>
            <a:p>
              <a:pPr algn="ctr" eaLnBrk="0" hangingPunct="0">
                <a:spcBef>
                  <a:spcPct val="80000"/>
                </a:spcBef>
              </a:pPr>
              <a:r>
                <a:rPr lang="de-DE" sz="1000">
                  <a:latin typeface="Arial" pitchFamily="34" charset="0"/>
                  <a:cs typeface="Arial" pitchFamily="34" charset="0"/>
                </a:rPr>
                <a:t>    0</a:t>
              </a:r>
            </a:p>
            <a:p>
              <a:pPr algn="ctr" eaLnBrk="0" hangingPunct="0">
                <a:spcBef>
                  <a:spcPct val="80000"/>
                </a:spcBef>
              </a:pPr>
              <a:endParaRPr lang="de-DE" sz="100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80000"/>
                </a:spcBef>
              </a:pPr>
              <a:r>
                <a:rPr lang="de-DE" sz="1000">
                  <a:latin typeface="Arial" pitchFamily="34" charset="0"/>
                  <a:cs typeface="Arial" pitchFamily="34" charset="0"/>
                </a:rPr>
                <a:t>120</a:t>
              </a:r>
              <a:endParaRPr lang="de-DE" sz="140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320000"/>
                </a:spcBef>
              </a:pPr>
              <a:r>
                <a:rPr lang="de-DE" sz="1000">
                  <a:latin typeface="Arial" pitchFamily="34" charset="0"/>
                  <a:cs typeface="Arial" pitchFamily="34" charset="0"/>
                </a:rPr>
                <a:t>80</a:t>
              </a:r>
              <a:endParaRPr lang="de-DE" sz="140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320000"/>
                </a:spcBef>
              </a:pPr>
              <a:r>
                <a:rPr lang="de-DE" sz="1000">
                  <a:latin typeface="Arial" pitchFamily="34" charset="0"/>
                  <a:cs typeface="Arial" pitchFamily="34" charset="0"/>
                </a:rPr>
                <a:t>40</a:t>
              </a:r>
              <a:endParaRPr lang="de-DE" sz="140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320000"/>
                </a:spcBef>
              </a:pPr>
              <a:r>
                <a:rPr lang="de-DE" sz="100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542" y="709"/>
              <a:ext cx="34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000">
                  <a:latin typeface="Arial" pitchFamily="34" charset="0"/>
                  <a:cs typeface="Arial" pitchFamily="34" charset="0"/>
                </a:rPr>
                <a:t>ng/ml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567" y="2115"/>
              <a:ext cx="34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1000">
                  <a:latin typeface="Arial" pitchFamily="34" charset="0"/>
                  <a:cs typeface="Arial" pitchFamily="34" charset="0"/>
                </a:rPr>
                <a:t>nmol/l</a:t>
              </a:r>
            </a:p>
          </p:txBody>
        </p:sp>
        <p:pic>
          <p:nvPicPr>
            <p:cNvPr id="19" name="Picture 16" descr="graph7"/>
            <p:cNvPicPr>
              <a:picLocks noChangeAspect="1" noChangeArrowheads="1"/>
            </p:cNvPicPr>
            <p:nvPr/>
          </p:nvPicPr>
          <p:blipFill>
            <a:blip r:embed="rId4" cstate="print"/>
            <a:srcRect l="10336" t="24802" r="6612" b="11607"/>
            <a:stretch>
              <a:fillRect/>
            </a:stretch>
          </p:blipFill>
          <p:spPr bwMode="auto">
            <a:xfrm>
              <a:off x="2690" y="782"/>
              <a:ext cx="2418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7" descr="graph8"/>
            <p:cNvPicPr>
              <a:picLocks noChangeAspect="1" noChangeArrowheads="1"/>
            </p:cNvPicPr>
            <p:nvPr/>
          </p:nvPicPr>
          <p:blipFill>
            <a:blip r:embed="rId5" cstate="print"/>
            <a:srcRect l="10336" t="24802" r="7529" b="10417"/>
            <a:stretch>
              <a:fillRect/>
            </a:stretch>
          </p:blipFill>
          <p:spPr bwMode="auto">
            <a:xfrm>
              <a:off x="2690" y="2227"/>
              <a:ext cx="2404" cy="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245" y="2205"/>
              <a:ext cx="1038" cy="10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de-DE" sz="1050" b="1" dirty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● </a:t>
              </a:r>
              <a:r>
                <a:rPr lang="de-DE" sz="1050" b="1" dirty="0" err="1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IGF</a:t>
              </a:r>
              <a:r>
                <a:rPr lang="de-DE" sz="1050" b="1" dirty="0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rPr>
                <a:t>-I</a:t>
              </a:r>
            </a:p>
            <a:p>
              <a:pPr eaLnBrk="0" hangingPunct="0"/>
              <a:r>
                <a:rPr lang="de-DE" sz="1050" b="1" dirty="0">
                  <a:solidFill>
                    <a:srgbClr val="33CCCC"/>
                  </a:solidFill>
                  <a:latin typeface="Arial" pitchFamily="34" charset="0"/>
                  <a:cs typeface="Arial" pitchFamily="34" charset="0"/>
                </a:rPr>
                <a:t>● </a:t>
              </a:r>
              <a:r>
                <a:rPr lang="de-DE" sz="1050" b="1" dirty="0" err="1">
                  <a:solidFill>
                    <a:srgbClr val="33CCCC"/>
                  </a:solidFill>
                  <a:latin typeface="Arial" pitchFamily="34" charset="0"/>
                  <a:cs typeface="Arial" pitchFamily="34" charset="0"/>
                </a:rPr>
                <a:t>GH</a:t>
              </a:r>
              <a:endParaRPr lang="de-DE" sz="1050" b="1" dirty="0">
                <a:solidFill>
                  <a:srgbClr val="33CCCC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de-DE" sz="1050" b="1" dirty="0">
                  <a:solidFill>
                    <a:srgbClr val="FF9933"/>
                  </a:solidFill>
                  <a:latin typeface="Arial" pitchFamily="34" charset="0"/>
                  <a:cs typeface="Arial" pitchFamily="34" charset="0"/>
                </a:rPr>
                <a:t>● 17b-estradiol</a:t>
              </a:r>
            </a:p>
            <a:p>
              <a:pPr eaLnBrk="0" hangingPunct="0"/>
              <a:r>
                <a:rPr lang="de-DE" sz="1050" b="1" dirty="0" smtClean="0">
                  <a:solidFill>
                    <a:srgbClr val="9966FF"/>
                  </a:solidFill>
                  <a:latin typeface="Arial" pitchFamily="34" charset="0"/>
                  <a:cs typeface="Arial" pitchFamily="34" charset="0"/>
                </a:rPr>
                <a:t>●</a:t>
              </a:r>
              <a:r>
                <a:rPr lang="de-DE" sz="1050" b="1" dirty="0" err="1" smtClean="0">
                  <a:solidFill>
                    <a:srgbClr val="9966FF"/>
                  </a:solidFill>
                  <a:latin typeface="Arial" pitchFamily="34" charset="0"/>
                  <a:cs typeface="Arial" pitchFamily="34" charset="0"/>
                </a:rPr>
                <a:t>Progesterone</a:t>
              </a:r>
              <a:endParaRPr lang="de-DE" sz="1050" b="1" dirty="0">
                <a:solidFill>
                  <a:srgbClr val="9966FF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/>
              <a:r>
                <a:rPr lang="de-DE" sz="105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● DHEA</a:t>
              </a:r>
            </a:p>
            <a:p>
              <a:pPr eaLnBrk="0" hangingPunct="0"/>
              <a:r>
                <a:rPr lang="de-DE" sz="1050" b="1" dirty="0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● </a:t>
              </a:r>
              <a:r>
                <a:rPr lang="de-DE" sz="1050" b="1" dirty="0" err="1">
                  <a:solidFill>
                    <a:srgbClr val="0066FF"/>
                  </a:solidFill>
                  <a:latin typeface="Arial" pitchFamily="34" charset="0"/>
                  <a:cs typeface="Arial" pitchFamily="34" charset="0"/>
                </a:rPr>
                <a:t>Testosterone</a:t>
              </a:r>
              <a:endParaRPr lang="de-DE" sz="105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3428" y="927"/>
              <a:ext cx="47" cy="3"/>
            </a:xfrm>
            <a:custGeom>
              <a:avLst/>
              <a:gdLst>
                <a:gd name="T0" fmla="*/ 3 w 55"/>
                <a:gd name="T1" fmla="*/ 3 h 3"/>
                <a:gd name="T2" fmla="*/ 0 w 55"/>
                <a:gd name="T3" fmla="*/ 0 h 3"/>
                <a:gd name="T4" fmla="*/ 0 60000 65536"/>
                <a:gd name="T5" fmla="*/ 0 60000 65536"/>
                <a:gd name="T6" fmla="*/ 0 w 55"/>
                <a:gd name="T7" fmla="*/ 0 h 3"/>
                <a:gd name="T8" fmla="*/ 55 w 55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" h="3">
                  <a:moveTo>
                    <a:pt x="55" y="3"/>
                  </a:moveTo>
                  <a:cubicBezTo>
                    <a:pt x="36" y="2"/>
                    <a:pt x="20" y="0"/>
                    <a:pt x="0" y="0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918" y="3625"/>
              <a:ext cx="310" cy="0"/>
            </a:xfrm>
            <a:prstGeom prst="line">
              <a:avLst/>
            </a:prstGeom>
            <a:noFill/>
            <a:ln w="38100">
              <a:solidFill>
                <a:srgbClr val="9933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2018" y="572"/>
              <a:ext cx="635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4572000" algn="l"/>
                </a:tabLst>
              </a:pPr>
              <a:r>
                <a:rPr lang="de-DE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                              </a:t>
              </a:r>
              <a:r>
                <a:rPr lang="de-D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Femme	</a:t>
              </a:r>
              <a:r>
                <a:rPr lang="de-DE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		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3392" y="893"/>
              <a:ext cx="117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4740" y="602"/>
              <a:ext cx="635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4572000" algn="l"/>
                </a:tabLst>
              </a:pPr>
              <a:r>
                <a:rPr lang="de-DE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                                           </a:t>
              </a:r>
              <a:r>
                <a:rPr lang="de-DE" dirty="0" err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Homme</a:t>
              </a:r>
              <a:r>
                <a:rPr lang="de-D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</a:t>
              </a:r>
              <a:r>
                <a:rPr lang="de-DE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			</a:t>
              </a:r>
            </a:p>
          </p:txBody>
        </p:sp>
      </p:grpSp>
      <p:sp>
        <p:nvSpPr>
          <p:cNvPr id="27" name="Ellipse 26"/>
          <p:cNvSpPr/>
          <p:nvPr/>
        </p:nvSpPr>
        <p:spPr>
          <a:xfrm>
            <a:off x="2483768" y="1744927"/>
            <a:ext cx="941039" cy="307811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170386" y="4764882"/>
            <a:ext cx="68306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050" dirty="0">
                <a:latin typeface="Arial" pitchFamily="34" charset="0"/>
                <a:cs typeface="Arial" pitchFamily="34" charset="0"/>
              </a:rPr>
              <a:t>Zouboulis CC, Makrantonaki E.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: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Krutmann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J,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Gilchrest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B</a:t>
            </a:r>
            <a:br>
              <a:rPr lang="de-DE" sz="1050" dirty="0">
                <a:latin typeface="Arial" pitchFamily="34" charset="0"/>
                <a:cs typeface="Arial" pitchFamily="34" charset="0"/>
              </a:rPr>
            </a:br>
            <a:r>
              <a:rPr lang="de-DE" sz="1050" dirty="0">
                <a:latin typeface="Arial" pitchFamily="34" charset="0"/>
                <a:cs typeface="Arial" pitchFamily="34" charset="0"/>
              </a:rPr>
              <a:t>Skin </a:t>
            </a:r>
            <a:r>
              <a:rPr lang="de-DE" sz="1050" dirty="0" err="1">
                <a:latin typeface="Arial" pitchFamily="34" charset="0"/>
                <a:cs typeface="Arial" pitchFamily="34" charset="0"/>
              </a:rPr>
              <a:t>aging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. Springer, New York Heidelberg pp </a:t>
            </a:r>
            <a:r>
              <a:rPr lang="en-GB" sz="1050" dirty="0">
                <a:latin typeface="Arial" pitchFamily="34" charset="0"/>
                <a:cs typeface="Arial" pitchFamily="34" charset="0"/>
              </a:rPr>
              <a:t>55-64, 2006</a:t>
            </a:r>
            <a:r>
              <a:rPr lang="de-DE" sz="105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787"/>
            <a:ext cx="964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Activité Physique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= augmentation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du volume du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cerveau 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1530356" y="2637822"/>
            <a:ext cx="5489916" cy="2093080"/>
            <a:chOff x="902" y="1507067"/>
            <a:chExt cx="8775335" cy="382971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770" y="1507067"/>
              <a:ext cx="8517467" cy="360153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02" y="4745488"/>
              <a:ext cx="3109523" cy="5912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fr-FR" sz="15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Colcombe</a:t>
              </a:r>
              <a:r>
                <a:rPr lang="fr-FR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 et al. (2006)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212356" y="999532"/>
            <a:ext cx="85689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Après un programme d’entraînement aérobie (6 mois), certaines zones du cerveau présentent une augmentation de leur </a:t>
            </a:r>
            <a:r>
              <a:rPr lang="fr-FR" sz="16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volume</a:t>
            </a:r>
            <a:endParaRPr lang="fr-FR" sz="16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1783742"/>
            <a:ext cx="66595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Ces zones sont celles qui sont le plus affectées par le vieillissement cérébral (fonctions exécutives)</a:t>
            </a:r>
          </a:p>
        </p:txBody>
      </p:sp>
    </p:spTree>
    <p:extLst>
      <p:ext uri="{BB962C8B-B14F-4D97-AF65-F5344CB8AC3E}">
        <p14:creationId xmlns:p14="http://schemas.microsoft.com/office/powerpoint/2010/main" val="406343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053" y="1531514"/>
            <a:ext cx="1965038" cy="1831484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40" name="Grouper 39"/>
          <p:cNvGrpSpPr/>
          <p:nvPr/>
        </p:nvGrpSpPr>
        <p:grpSpPr>
          <a:xfrm>
            <a:off x="1534580" y="969077"/>
            <a:ext cx="5545664" cy="3578081"/>
            <a:chOff x="1030103" y="445442"/>
            <a:chExt cx="7394218" cy="4770775"/>
          </a:xfrm>
        </p:grpSpPr>
        <p:grpSp>
          <p:nvGrpSpPr>
            <p:cNvPr id="19" name="Grouper 18"/>
            <p:cNvGrpSpPr/>
            <p:nvPr/>
          </p:nvGrpSpPr>
          <p:grpSpPr>
            <a:xfrm>
              <a:off x="1030103" y="445442"/>
              <a:ext cx="1410482" cy="861999"/>
              <a:chOff x="2493223" y="1381668"/>
              <a:chExt cx="1113381" cy="861999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2493223" y="1381668"/>
                <a:ext cx="1113381" cy="8619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latin typeface="Gotham Book" pitchFamily="50" charset="0"/>
                  <a:cs typeface="Gotham Book" pitchFamily="50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61243" y="1480445"/>
                <a:ext cx="900389" cy="53348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rgbClr val="000000"/>
                    </a:solidFill>
                    <a:latin typeface="+mj-lt"/>
                    <a:cs typeface="Gotham Book" pitchFamily="50" charset="0"/>
                  </a:rPr>
                  <a:t>Pertes</a:t>
                </a:r>
                <a:endParaRPr lang="fr-FR" sz="2000" b="1" dirty="0">
                  <a:latin typeface="+mj-lt"/>
                  <a:cs typeface="Gotham Book" pitchFamily="50" charset="0"/>
                </a:endParaRPr>
              </a:p>
            </p:txBody>
          </p:sp>
        </p:grpSp>
        <p:grpSp>
          <p:nvGrpSpPr>
            <p:cNvPr id="20" name="Grouper 19"/>
            <p:cNvGrpSpPr/>
            <p:nvPr/>
          </p:nvGrpSpPr>
          <p:grpSpPr>
            <a:xfrm>
              <a:off x="7013838" y="459553"/>
              <a:ext cx="1410483" cy="861999"/>
              <a:chOff x="5611489" y="1353446"/>
              <a:chExt cx="1113381" cy="861999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5611489" y="1353446"/>
                <a:ext cx="1113381" cy="86199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latin typeface="Gotham Book" pitchFamily="50" charset="0"/>
                  <a:cs typeface="Gotham Book" pitchFamily="50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779894" y="1480445"/>
                <a:ext cx="818597" cy="53348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rgbClr val="000000"/>
                    </a:solidFill>
                    <a:latin typeface="+mj-lt"/>
                    <a:cs typeface="Gotham Book" pitchFamily="50" charset="0"/>
                  </a:rPr>
                  <a:t>Gains</a:t>
                </a:r>
                <a:endParaRPr lang="fr-FR" sz="2000" b="1" dirty="0">
                  <a:latin typeface="+mj-lt"/>
                  <a:cs typeface="Gotham Book" pitchFamily="50" charset="0"/>
                </a:endParaRPr>
              </a:p>
            </p:txBody>
          </p:sp>
        </p:grpSp>
        <p:grpSp>
          <p:nvGrpSpPr>
            <p:cNvPr id="21" name="Grouper 20"/>
            <p:cNvGrpSpPr/>
            <p:nvPr/>
          </p:nvGrpSpPr>
          <p:grpSpPr>
            <a:xfrm>
              <a:off x="3015526" y="4073217"/>
              <a:ext cx="3187175" cy="1143000"/>
              <a:chOff x="3237208" y="2243667"/>
              <a:chExt cx="2515833" cy="1143000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3237208" y="2243667"/>
                <a:ext cx="2515833" cy="1143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latin typeface="Gotham Book" pitchFamily="50" charset="0"/>
                  <a:cs typeface="Gotham Book" pitchFamily="50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482714" y="2524779"/>
                <a:ext cx="1980288" cy="53348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rgbClr val="000000"/>
                    </a:solidFill>
                    <a:latin typeface="+mj-lt"/>
                    <a:cs typeface="Gotham Book" pitchFamily="50" charset="0"/>
                  </a:rPr>
                  <a:t>Réorganisations</a:t>
                </a:r>
                <a:endParaRPr lang="fr-FR" sz="2000" b="1" dirty="0">
                  <a:latin typeface="+mj-lt"/>
                  <a:cs typeface="Gotham Book" pitchFamily="50" charset="0"/>
                </a:endParaRPr>
              </a:p>
            </p:txBody>
          </p:sp>
        </p:grpSp>
        <p:sp>
          <p:nvSpPr>
            <p:cNvPr id="24" name="Double flèche verticale 23"/>
            <p:cNvSpPr/>
            <p:nvPr/>
          </p:nvSpPr>
          <p:spPr>
            <a:xfrm rot="19813793">
              <a:off x="2331977" y="1334754"/>
              <a:ext cx="735511" cy="2929187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25" name="Double flèche verticale 24"/>
            <p:cNvSpPr/>
            <p:nvPr/>
          </p:nvSpPr>
          <p:spPr>
            <a:xfrm rot="1791393">
              <a:off x="6320556" y="1303725"/>
              <a:ext cx="735511" cy="3048436"/>
            </a:xfrm>
            <a:prstGeom prst="upDownArrow">
              <a:avLst/>
            </a:prstGeom>
            <a:solidFill>
              <a:srgbClr val="A6A6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26" name="Double flèche verticale 25"/>
            <p:cNvSpPr/>
            <p:nvPr/>
          </p:nvSpPr>
          <p:spPr>
            <a:xfrm rot="16200000">
              <a:off x="4484855" y="-1052425"/>
              <a:ext cx="580584" cy="3914981"/>
            </a:xfrm>
            <a:prstGeom prst="upDownArrow">
              <a:avLst/>
            </a:prstGeom>
            <a:solidFill>
              <a:srgbClr val="A6A6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Gotham Book" pitchFamily="50" charset="0"/>
                <a:cs typeface="Gotham Book" pitchFamily="50" charset="0"/>
              </a:endParaRPr>
            </a:p>
          </p:txBody>
        </p:sp>
        <p:grpSp>
          <p:nvGrpSpPr>
            <p:cNvPr id="37" name="Grouper 36"/>
            <p:cNvGrpSpPr/>
            <p:nvPr/>
          </p:nvGrpSpPr>
          <p:grpSpPr>
            <a:xfrm>
              <a:off x="1954726" y="2229900"/>
              <a:ext cx="5440714" cy="785934"/>
              <a:chOff x="2508709" y="1924349"/>
              <a:chExt cx="4294694" cy="78593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775264" y="1924349"/>
                <a:ext cx="1028139" cy="77970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rgbClr val="008000"/>
                    </a:solidFill>
                    <a:latin typeface="+mj-lt"/>
                    <a:cs typeface="Gotham Book" pitchFamily="50" charset="0"/>
                  </a:rPr>
                  <a:t>Plasticité </a:t>
                </a:r>
              </a:p>
              <a:p>
                <a:pPr algn="ctr"/>
                <a:r>
                  <a:rPr lang="fr-FR" sz="1600" dirty="0">
                    <a:solidFill>
                      <a:srgbClr val="008000"/>
                    </a:solidFill>
                    <a:latin typeface="+mj-lt"/>
                    <a:cs typeface="Gotham Book" pitchFamily="50" charset="0"/>
                  </a:rPr>
                  <a:t>positive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08709" y="1930582"/>
                <a:ext cx="1028139" cy="77970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rgbClr val="FF0000"/>
                    </a:solidFill>
                    <a:latin typeface="+mj-lt"/>
                    <a:cs typeface="Gotham Book" pitchFamily="50" charset="0"/>
                  </a:rPr>
                  <a:t>Plasticité </a:t>
                </a:r>
              </a:p>
              <a:p>
                <a:pPr algn="ctr"/>
                <a:r>
                  <a:rPr lang="fr-FR" sz="1600" dirty="0">
                    <a:solidFill>
                      <a:srgbClr val="FF0000"/>
                    </a:solidFill>
                    <a:latin typeface="+mj-lt"/>
                    <a:cs typeface="Gotham Book" pitchFamily="50" charset="0"/>
                  </a:rPr>
                  <a:t>négative</a:t>
                </a:r>
              </a:p>
            </p:txBody>
          </p:sp>
        </p:grpSp>
      </p:grpSp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810" y="2402421"/>
            <a:ext cx="1000202" cy="95301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7" name="Connecteur droit avec flèche 46"/>
          <p:cNvCxnSpPr/>
          <p:nvPr/>
        </p:nvCxnSpPr>
        <p:spPr>
          <a:xfrm flipH="1" flipV="1">
            <a:off x="6720417" y="1696996"/>
            <a:ext cx="173841" cy="604724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074834" y="3487916"/>
            <a:ext cx="2457991" cy="1138773"/>
          </a:xfrm>
          <a:prstGeom prst="rect">
            <a:avLst/>
          </a:prstGeom>
          <a:ln>
            <a:solidFill>
              <a:srgbClr val="32AE5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8000"/>
                </a:solidFill>
                <a:latin typeface="+mj-lt"/>
                <a:cs typeface="Gotham Book" pitchFamily="50" charset="0"/>
              </a:rPr>
              <a:t>« Environnement</a:t>
            </a:r>
          </a:p>
          <a:p>
            <a:pPr algn="ctr"/>
            <a:r>
              <a:rPr lang="fr-FR" sz="1600" b="1" dirty="0">
                <a:solidFill>
                  <a:srgbClr val="008000"/>
                </a:solidFill>
                <a:latin typeface="+mj-lt"/>
                <a:cs typeface="Gotham Book" pitchFamily="50" charset="0"/>
              </a:rPr>
              <a:t> enrichi »</a:t>
            </a:r>
          </a:p>
          <a:p>
            <a:pPr algn="ctr"/>
            <a:r>
              <a:rPr lang="fr-FR" sz="1200" dirty="0">
                <a:solidFill>
                  <a:srgbClr val="008000"/>
                </a:solidFill>
                <a:latin typeface="+mj-lt"/>
                <a:cs typeface="Gotham Book" pitchFamily="50" charset="0"/>
              </a:rPr>
              <a:t>(stimulation cognitive, </a:t>
            </a:r>
            <a:r>
              <a:rPr lang="fr-FR" sz="1200" b="1" dirty="0">
                <a:solidFill>
                  <a:srgbClr val="C00000"/>
                </a:solidFill>
                <a:latin typeface="+mj-lt"/>
                <a:cs typeface="Gotham Book" pitchFamily="50" charset="0"/>
              </a:rPr>
              <a:t>activité physique</a:t>
            </a:r>
            <a:r>
              <a:rPr lang="fr-FR" sz="1200" dirty="0">
                <a:solidFill>
                  <a:srgbClr val="008000"/>
                </a:solidFill>
                <a:latin typeface="+mj-lt"/>
                <a:cs typeface="Gotham Book" pitchFamily="50" charset="0"/>
              </a:rPr>
              <a:t>, type de travail, de loisirs, engagement social…)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245412" y="3472063"/>
            <a:ext cx="1672166" cy="113877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+mj-lt"/>
                <a:cs typeface="Gotham Book" pitchFamily="50" charset="0"/>
              </a:rPr>
              <a:t>« Facteurs de risque »</a:t>
            </a:r>
          </a:p>
          <a:p>
            <a:pPr algn="ctr"/>
            <a:r>
              <a:rPr lang="fr-FR" sz="1200" dirty="0">
                <a:latin typeface="+mj-lt"/>
                <a:cs typeface="Gotham Book" pitchFamily="50" charset="0"/>
              </a:rPr>
              <a:t>(sédentarité, alimentation, alcool, cigarette…)</a:t>
            </a:r>
          </a:p>
        </p:txBody>
      </p:sp>
      <p:cxnSp>
        <p:nvCxnSpPr>
          <p:cNvPr id="80" name="Connecteur droit avec flèche 79"/>
          <p:cNvCxnSpPr/>
          <p:nvPr/>
        </p:nvCxnSpPr>
        <p:spPr>
          <a:xfrm flipV="1">
            <a:off x="1845618" y="2881291"/>
            <a:ext cx="379399" cy="51514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203848" y="4782794"/>
            <a:ext cx="2454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+mj-lt"/>
                <a:cs typeface="Gotham Book" pitchFamily="50" charset="0"/>
              </a:rPr>
              <a:t>Hertzog et al. (2009)</a:t>
            </a:r>
            <a:endParaRPr lang="fr-FR" sz="1400" dirty="0">
              <a:solidFill>
                <a:prstClr val="black"/>
              </a:solidFill>
              <a:latin typeface="+mj-lt"/>
              <a:cs typeface="Gotham Book" pitchFamily="50" charset="0"/>
            </a:endParaRPr>
          </a:p>
        </p:txBody>
      </p:sp>
      <p:cxnSp>
        <p:nvCxnSpPr>
          <p:cNvPr id="88" name="Connecteur droit avec flèche 87"/>
          <p:cNvCxnSpPr/>
          <p:nvPr/>
        </p:nvCxnSpPr>
        <p:spPr>
          <a:xfrm flipH="1">
            <a:off x="5513915" y="3069167"/>
            <a:ext cx="889002" cy="910167"/>
          </a:xfrm>
          <a:prstGeom prst="straightConnector1">
            <a:avLst/>
          </a:prstGeom>
          <a:ln w="57150" cmpd="sng">
            <a:solidFill>
              <a:srgbClr val="32AE5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07504" y="51470"/>
            <a:ext cx="338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Activité physique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8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58787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L’idéal pour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préserver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fonctions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cérébrales ? 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1038663"/>
            <a:ext cx="7770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+mj-lt"/>
                <a:cs typeface="Gotham Book" pitchFamily="50" charset="0"/>
              </a:rPr>
              <a:t>Combiner </a:t>
            </a:r>
            <a:r>
              <a:rPr lang="fr-FR" dirty="0" smtClean="0">
                <a:solidFill>
                  <a:srgbClr val="FF0000"/>
                </a:solidFill>
                <a:latin typeface="+mj-lt"/>
                <a:cs typeface="Gotham Book" pitchFamily="50" charset="0"/>
              </a:rPr>
              <a:t>activité physique « intense »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+mj-lt"/>
                <a:cs typeface="Gotham Book" pitchFamily="50" charset="0"/>
              </a:rPr>
              <a:t>suivie immédiatement d’exercices de stimulation  cérébrale </a:t>
            </a:r>
            <a:endParaRPr lang="fr-FR" dirty="0">
              <a:solidFill>
                <a:srgbClr val="FF0000"/>
              </a:solidFill>
              <a:latin typeface="+mj-lt"/>
              <a:cs typeface="Gotham Book" pitchFamily="50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30" y="2725537"/>
            <a:ext cx="1366881" cy="17368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293" y="2725537"/>
            <a:ext cx="1579316" cy="1504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5" y="2426685"/>
            <a:ext cx="1741735" cy="11590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42" y="3927846"/>
            <a:ext cx="1427157" cy="10689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3" y="3295087"/>
            <a:ext cx="717574" cy="116725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34" y="3147814"/>
            <a:ext cx="1761105" cy="117193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876712" y="3347908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latin typeface="Gotham Book" pitchFamily="50" charset="0"/>
                <a:cs typeface="Gotham Book" pitchFamily="50" charset="0"/>
              </a:rPr>
              <a:t>+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047124" y="3347908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latin typeface="Gotham Book" pitchFamily="50" charset="0"/>
                <a:cs typeface="Gotham Book" pitchFamily="50" charset="0"/>
              </a:rPr>
              <a:t>=</a:t>
            </a:r>
            <a:endParaRPr lang="fr-FR" sz="4000" b="1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3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9258" y="156278"/>
            <a:ext cx="7886700" cy="994172"/>
          </a:xfrm>
        </p:spPr>
        <p:txBody>
          <a:bodyPr/>
          <a:lstStyle/>
          <a:p>
            <a:r>
              <a:rPr lang="fr-FR" dirty="0" err="1" smtClean="0"/>
              <a:t>Conflict</a:t>
            </a:r>
            <a:r>
              <a:rPr lang="fr-FR" dirty="0" smtClean="0"/>
              <a:t> of </a:t>
            </a:r>
            <a:r>
              <a:rPr lang="fr-FR" dirty="0" err="1" smtClean="0"/>
              <a:t>interests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625" y="1738399"/>
            <a:ext cx="7858343" cy="1690601"/>
          </a:xfrm>
          <a:ln w="25400">
            <a:noFill/>
          </a:ln>
        </p:spPr>
        <p:txBody>
          <a:bodyPr>
            <a:noAutofit/>
          </a:bodyPr>
          <a:lstStyle/>
          <a:p>
            <a:r>
              <a:rPr lang="fr-FR" sz="1800" dirty="0"/>
              <a:t>Expert and </a:t>
            </a:r>
            <a:r>
              <a:rPr lang="fr-FR" sz="1800" dirty="0" err="1"/>
              <a:t>fees</a:t>
            </a:r>
            <a:r>
              <a:rPr lang="fr-FR" sz="1800" dirty="0"/>
              <a:t> (</a:t>
            </a:r>
            <a:r>
              <a:rPr lang="fr-FR" sz="1800" dirty="0" err="1"/>
              <a:t>boards</a:t>
            </a:r>
            <a:r>
              <a:rPr lang="fr-FR" sz="1800" dirty="0"/>
              <a:t>, </a:t>
            </a:r>
            <a:r>
              <a:rPr lang="fr-FR" sz="1800" dirty="0" err="1"/>
              <a:t>studies</a:t>
            </a:r>
            <a:r>
              <a:rPr lang="fr-FR" sz="1800" dirty="0"/>
              <a:t>, </a:t>
            </a:r>
            <a:r>
              <a:rPr lang="fr-FR" sz="1800" dirty="0" err="1"/>
              <a:t>talks</a:t>
            </a:r>
            <a:r>
              <a:rPr lang="fr-FR" sz="1800" dirty="0"/>
              <a:t>, </a:t>
            </a:r>
            <a:r>
              <a:rPr lang="fr-FR" sz="1800" dirty="0" err="1"/>
              <a:t>learning</a:t>
            </a:r>
            <a:r>
              <a:rPr lang="fr-FR" sz="1800" dirty="0"/>
              <a:t>…)</a:t>
            </a:r>
          </a:p>
          <a:p>
            <a:pPr lvl="1"/>
            <a:r>
              <a:rPr lang="fr-FR" sz="1350" dirty="0"/>
              <a:t>Deka</a:t>
            </a:r>
          </a:p>
          <a:p>
            <a:pPr lvl="1"/>
            <a:r>
              <a:rPr lang="fr-FR" sz="1350" dirty="0"/>
              <a:t>Merz, </a:t>
            </a:r>
            <a:r>
              <a:rPr lang="fr-FR" sz="1350" dirty="0" err="1"/>
              <a:t>Filorga</a:t>
            </a:r>
            <a:endParaRPr lang="fr-FR" sz="1350" dirty="0"/>
          </a:p>
          <a:p>
            <a:pPr lvl="1"/>
            <a:r>
              <a:rPr lang="fr-FR" sz="1350" dirty="0" err="1"/>
              <a:t>Urgo</a:t>
            </a:r>
            <a:endParaRPr lang="fr-FR" sz="1350" dirty="0"/>
          </a:p>
          <a:p>
            <a:pPr lvl="1"/>
            <a:r>
              <a:rPr lang="fr-FR" sz="1350" dirty="0" err="1" smtClean="0"/>
              <a:t>Avène</a:t>
            </a:r>
            <a:r>
              <a:rPr lang="fr-FR" sz="1350" dirty="0" smtClean="0"/>
              <a:t>, </a:t>
            </a:r>
            <a:r>
              <a:rPr lang="fr-FR" sz="1350" dirty="0"/>
              <a:t>Vichy, </a:t>
            </a:r>
            <a:r>
              <a:rPr lang="fr-FR" sz="1350" dirty="0" err="1"/>
              <a:t>Aderma</a:t>
            </a:r>
            <a:r>
              <a:rPr lang="fr-FR" sz="1350" dirty="0"/>
              <a:t>, </a:t>
            </a:r>
            <a:r>
              <a:rPr lang="fr-FR" sz="1350" dirty="0" err="1"/>
              <a:t>Galderma</a:t>
            </a:r>
            <a:endParaRPr lang="fr-FR" sz="135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97626" y="3428999"/>
            <a:ext cx="7840980" cy="12696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defRPr/>
            </a:pPr>
            <a:endParaRPr lang="fr-FR" sz="1200" b="1" kern="0" dirty="0">
              <a:solidFill>
                <a:schemeClr val="accent2"/>
              </a:solidFill>
            </a:endParaRP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SzPct val="125000"/>
              <a:buFont typeface="Arial" pitchFamily="34" charset="0"/>
              <a:buChar char="•"/>
              <a:defRPr/>
            </a:pPr>
            <a:r>
              <a:rPr lang="fr-FR" sz="1500" b="1" kern="0" dirty="0">
                <a:solidFill>
                  <a:schemeClr val="accent1">
                    <a:lumMod val="75000"/>
                  </a:schemeClr>
                </a:solidFill>
              </a:rPr>
              <a:t>None for </a:t>
            </a:r>
            <a:r>
              <a:rPr lang="fr-FR" sz="1500" b="1" kern="0" dirty="0" err="1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fr-FR" sz="1500" b="1" kern="0" dirty="0">
                <a:solidFill>
                  <a:schemeClr val="accent1">
                    <a:lumMod val="75000"/>
                  </a:schemeClr>
                </a:solidFill>
              </a:rPr>
              <a:t> report : </a:t>
            </a:r>
            <a:r>
              <a:rPr lang="fr-FR" sz="1500" b="1" kern="0" dirty="0" err="1">
                <a:solidFill>
                  <a:schemeClr val="accent1">
                    <a:lumMod val="75000"/>
                  </a:schemeClr>
                </a:solidFill>
              </a:rPr>
              <a:t>totally</a:t>
            </a:r>
            <a:r>
              <a:rPr lang="fr-FR" sz="15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500" b="1" kern="0" dirty="0" err="1">
                <a:solidFill>
                  <a:schemeClr val="accent1">
                    <a:lumMod val="75000"/>
                  </a:schemeClr>
                </a:solidFill>
              </a:rPr>
              <a:t>independant</a:t>
            </a:r>
            <a:r>
              <a:rPr lang="fr-FR" sz="15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500" b="1" kern="0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endParaRPr lang="fr-FR" sz="15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SzPct val="125000"/>
              <a:defRPr/>
            </a:pPr>
            <a:endParaRPr lang="fr-FR" sz="1350" kern="0" dirty="0"/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SzPct val="125000"/>
              <a:buFontTx/>
              <a:buChar char="•"/>
              <a:defRPr/>
            </a:pPr>
            <a:r>
              <a:rPr lang="fr-FR" sz="1500" kern="0" dirty="0" err="1"/>
              <a:t>Helped</a:t>
            </a:r>
            <a:r>
              <a:rPr lang="fr-FR" sz="1500" kern="0" dirty="0"/>
              <a:t> for the </a:t>
            </a:r>
            <a:r>
              <a:rPr lang="fr-FR" sz="1500" kern="0" dirty="0" err="1"/>
              <a:t>references</a:t>
            </a:r>
            <a:r>
              <a:rPr lang="fr-FR" sz="1500" kern="0" dirty="0"/>
              <a:t> by </a:t>
            </a:r>
            <a:r>
              <a:rPr lang="fr-FR" sz="1500" kern="0" dirty="0" err="1"/>
              <a:t>Galderma</a:t>
            </a:r>
            <a:r>
              <a:rPr lang="fr-FR" sz="1500" kern="0" dirty="0"/>
              <a:t>, </a:t>
            </a:r>
            <a:r>
              <a:rPr lang="fr-FR" sz="1500" kern="0" dirty="0" err="1"/>
              <a:t>Aderma</a:t>
            </a:r>
            <a:r>
              <a:rPr lang="fr-FR" sz="1500" kern="0" dirty="0"/>
              <a:t>, La Roche </a:t>
            </a:r>
            <a:r>
              <a:rPr lang="fr-FR" sz="1500" kern="0" dirty="0" err="1"/>
              <a:t>Posay</a:t>
            </a:r>
            <a:r>
              <a:rPr lang="fr-FR" sz="1500" kern="0" dirty="0"/>
              <a:t> and Deka</a:t>
            </a:r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SzPct val="125000"/>
              <a:buFontTx/>
              <a:buChar char="•"/>
              <a:defRPr/>
            </a:pPr>
            <a:endParaRPr lang="fr-FR" sz="1200" kern="0" dirty="0"/>
          </a:p>
          <a:p>
            <a:pPr marL="257175" indent="-257175" defTabSz="685800" fontAlgn="base">
              <a:spcBef>
                <a:spcPct val="20000"/>
              </a:spcBef>
              <a:spcAft>
                <a:spcPct val="0"/>
              </a:spcAft>
              <a:buSzPct val="125000"/>
              <a:defRPr/>
            </a:pPr>
            <a:r>
              <a:rPr lang="fr-FR" sz="1050" i="1" kern="0" dirty="0"/>
              <a:t> </a:t>
            </a:r>
            <a:endParaRPr lang="fr-FR" sz="1500" i="1" kern="0" dirty="0"/>
          </a:p>
        </p:txBody>
      </p:sp>
    </p:spTree>
    <p:extLst>
      <p:ext uri="{BB962C8B-B14F-4D97-AF65-F5344CB8AC3E}">
        <p14:creationId xmlns:p14="http://schemas.microsoft.com/office/powerpoint/2010/main" val="866845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Rester jeune, on peut le faire…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55976" y="1063229"/>
            <a:ext cx="4536504" cy="376567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Une question d’attitude</a:t>
            </a:r>
          </a:p>
          <a:p>
            <a:r>
              <a:rPr lang="fr-FR" dirty="0" smtClean="0"/>
              <a:t>Le sourire, l’élégance</a:t>
            </a:r>
          </a:p>
          <a:p>
            <a:r>
              <a:rPr lang="fr-FR" dirty="0" smtClean="0"/>
              <a:t>Le sommeil</a:t>
            </a:r>
          </a:p>
          <a:p>
            <a:r>
              <a:rPr lang="fr-FR" dirty="0" smtClean="0"/>
              <a:t>La minceur </a:t>
            </a:r>
          </a:p>
          <a:p>
            <a:pPr lvl="1"/>
            <a:r>
              <a:rPr lang="fr-FR" dirty="0" smtClean="0"/>
              <a:t>Nutrition</a:t>
            </a:r>
          </a:p>
          <a:p>
            <a:pPr lvl="1"/>
            <a:r>
              <a:rPr lang="fr-FR" dirty="0" smtClean="0"/>
              <a:t>Activité physique</a:t>
            </a:r>
          </a:p>
          <a:p>
            <a:r>
              <a:rPr lang="fr-FR" dirty="0" smtClean="0"/>
              <a:t>La joie de vivre</a:t>
            </a:r>
          </a:p>
          <a:p>
            <a:r>
              <a:rPr lang="fr-FR" dirty="0" smtClean="0"/>
              <a:t>Les autres!</a:t>
            </a:r>
            <a:endParaRPr lang="fr-FR" dirty="0"/>
          </a:p>
        </p:txBody>
      </p:sp>
      <p:pic>
        <p:nvPicPr>
          <p:cNvPr id="7" name="Image 6" descr="Ines-de-la-Fressange-x-Uniqlo_exact780x1040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268016"/>
            <a:ext cx="2670664" cy="35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73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123478"/>
            <a:ext cx="564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MERCI DE VOTRE ATTENTION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7614"/>
            <a:ext cx="3474783" cy="33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5" descr="sharonstone_anemi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164" r="-6164"/>
          <a:stretch>
            <a:fillRect/>
          </a:stretch>
        </p:blipFill>
        <p:spPr>
          <a:xfrm>
            <a:off x="4811756" y="1671590"/>
            <a:ext cx="1606352" cy="1800200"/>
          </a:xfrm>
          <a:prstGeom prst="rect">
            <a:avLst/>
          </a:prstGeom>
        </p:spPr>
      </p:pic>
      <p:pic>
        <p:nvPicPr>
          <p:cNvPr id="5" name="Espace réservé du contenu 8" descr="total-recall-1990-06-g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981" b="40231"/>
          <a:stretch/>
        </p:blipFill>
        <p:spPr>
          <a:xfrm>
            <a:off x="309700" y="1419622"/>
            <a:ext cx="1757363" cy="20288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19717" y="357345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1990</a:t>
            </a:r>
          </a:p>
        </p:txBody>
      </p:sp>
      <p:pic>
        <p:nvPicPr>
          <p:cNvPr id="7" name="Espace réservé du contenu 4" descr="sharon amfar 2005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54" r="24471" b="48279"/>
          <a:stretch/>
        </p:blipFill>
        <p:spPr>
          <a:xfrm>
            <a:off x="2563441" y="2355726"/>
            <a:ext cx="1628775" cy="20431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109164" y="4543336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dirty="0" smtClean="0"/>
              <a:t>2005</a:t>
            </a:r>
          </a:p>
          <a:p>
            <a:pPr algn="ctr"/>
            <a:r>
              <a:rPr lang="fr-FR" sz="1350" dirty="0" smtClean="0"/>
              <a:t>(47 ans)</a:t>
            </a:r>
            <a:endParaRPr lang="fr-FR" sz="1350" dirty="0"/>
          </a:p>
        </p:txBody>
      </p:sp>
      <p:pic>
        <p:nvPicPr>
          <p:cNvPr id="9" name="Image 8" descr="sharon-stone-2015-gersh-upfronts-party-at-the-gansevoort-in-new-york-city_3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15" r="9880" b="22327"/>
          <a:stretch/>
        </p:blipFill>
        <p:spPr>
          <a:xfrm>
            <a:off x="7027660" y="2417007"/>
            <a:ext cx="1431449" cy="20288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506900" y="4543335"/>
            <a:ext cx="8302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 smtClean="0"/>
              <a:t>2015</a:t>
            </a:r>
          </a:p>
          <a:p>
            <a:pPr algn="ctr"/>
            <a:r>
              <a:rPr lang="fr-FR" sz="1350" dirty="0" smtClean="0"/>
              <a:t>(57 ans)</a:t>
            </a:r>
            <a:endParaRPr lang="fr-FR" sz="135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07504" y="33483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>Rester jeune, comment </a:t>
            </a:r>
            <a:r>
              <a:rPr lang="fr-FR" dirty="0" err="1" smtClean="0"/>
              <a:t>font-elles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298613" y="3573451"/>
            <a:ext cx="79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?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21262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01"/>
          <p:cNvPicPr>
            <a:picLocks noChangeAspect="1" noChangeArrowheads="1"/>
          </p:cNvPicPr>
          <p:nvPr/>
        </p:nvPicPr>
        <p:blipFill>
          <a:blip r:embed="rId3" cstate="print"/>
          <a:srcRect l="2409" t="5145" r="50745" b="3314"/>
          <a:stretch>
            <a:fillRect/>
          </a:stretch>
        </p:blipFill>
        <p:spPr bwMode="auto">
          <a:xfrm>
            <a:off x="2431672" y="849922"/>
            <a:ext cx="2189931" cy="262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01"/>
          <p:cNvPicPr>
            <a:picLocks noChangeAspect="1" noChangeArrowheads="1"/>
          </p:cNvPicPr>
          <p:nvPr/>
        </p:nvPicPr>
        <p:blipFill>
          <a:blip r:embed="rId3" cstate="print"/>
          <a:srcRect l="50931" t="5145" r="2225" b="3314"/>
          <a:stretch>
            <a:fillRect/>
          </a:stretch>
        </p:blipFill>
        <p:spPr bwMode="auto">
          <a:xfrm>
            <a:off x="4640664" y="849922"/>
            <a:ext cx="2079437" cy="262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738" t="9671" r="52008" b="4515"/>
          <a:stretch>
            <a:fillRect/>
          </a:stretch>
        </p:blipFill>
        <p:spPr bwMode="auto">
          <a:xfrm>
            <a:off x="6740833" y="3480641"/>
            <a:ext cx="1260167" cy="124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51452" t="9671" r="1598" b="4515"/>
          <a:stretch>
            <a:fillRect/>
          </a:stretch>
        </p:blipFill>
        <p:spPr bwMode="auto">
          <a:xfrm>
            <a:off x="1143000" y="3464105"/>
            <a:ext cx="1296144" cy="125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80020" y="4763784"/>
            <a:ext cx="5183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900" b="1" dirty="0">
                <a:latin typeface="Arial" pitchFamily="34" charset="0"/>
                <a:cs typeface="Arial" pitchFamily="34" charset="0"/>
              </a:rPr>
              <a:t>Clinical </a:t>
            </a:r>
            <a:r>
              <a:rPr lang="de-DE" sz="900" b="1" dirty="0" err="1">
                <a:latin typeface="Arial" pitchFamily="34" charset="0"/>
                <a:cs typeface="Arial" pitchFamily="34" charset="0"/>
              </a:rPr>
              <a:t>pictures</a:t>
            </a:r>
            <a:r>
              <a:rPr lang="de-DE" sz="900" b="1" dirty="0">
                <a:latin typeface="Arial" pitchFamily="34" charset="0"/>
                <a:cs typeface="Arial" pitchFamily="34" charset="0"/>
              </a:rPr>
              <a:t>: </a:t>
            </a:r>
            <a:r>
              <a:rPr lang="de-DE" sz="900" b="1" dirty="0" err="1">
                <a:latin typeface="Arial" pitchFamily="34" charset="0"/>
                <a:cs typeface="Arial" pitchFamily="34" charset="0"/>
              </a:rPr>
              <a:t>Dept</a:t>
            </a:r>
            <a:r>
              <a:rPr lang="de-DE" sz="900" b="1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9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900" b="1" dirty="0" err="1">
                <a:latin typeface="Arial" pitchFamily="34" charset="0"/>
                <a:cs typeface="Arial" pitchFamily="34" charset="0"/>
              </a:rPr>
              <a:t>Der,matology</a:t>
            </a:r>
            <a:r>
              <a:rPr lang="de-DE" sz="900" b="1" dirty="0">
                <a:latin typeface="Arial" pitchFamily="34" charset="0"/>
                <a:cs typeface="Arial" pitchFamily="34" charset="0"/>
              </a:rPr>
              <a:t>, University </a:t>
            </a:r>
            <a:r>
              <a:rPr lang="de-DE" sz="9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DE" sz="900" b="1" dirty="0">
                <a:latin typeface="Arial" pitchFamily="34" charset="0"/>
                <a:cs typeface="Arial" pitchFamily="34" charset="0"/>
              </a:rPr>
              <a:t> Michigan, Ann Arbor, MI, USA</a:t>
            </a:r>
            <a:br>
              <a:rPr lang="de-DE" sz="900" b="1" dirty="0">
                <a:latin typeface="Arial" pitchFamily="34" charset="0"/>
                <a:cs typeface="Arial" pitchFamily="34" charset="0"/>
              </a:rPr>
            </a:br>
            <a:r>
              <a:rPr lang="de-DE" sz="900" b="1" dirty="0" err="1">
                <a:latin typeface="Arial" pitchFamily="34" charset="0"/>
                <a:cs typeface="Arial" pitchFamily="34" charset="0"/>
              </a:rPr>
              <a:t>Histochemical</a:t>
            </a:r>
            <a:r>
              <a:rPr lang="de-DE" sz="9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900" b="1" dirty="0" err="1">
                <a:latin typeface="Arial" pitchFamily="34" charset="0"/>
                <a:cs typeface="Arial" pitchFamily="34" charset="0"/>
              </a:rPr>
              <a:t>pictures</a:t>
            </a:r>
            <a:r>
              <a:rPr lang="de-DE" sz="900" b="1" dirty="0">
                <a:latin typeface="Arial" pitchFamily="34" charset="0"/>
                <a:cs typeface="Arial" pitchFamily="34" charset="0"/>
              </a:rPr>
              <a:t>: Osborne R et al. J Drugs </a:t>
            </a:r>
            <a:r>
              <a:rPr lang="de-DE" sz="900" b="1" dirty="0" err="1">
                <a:latin typeface="Arial" pitchFamily="34" charset="0"/>
                <a:cs typeface="Arial" pitchFamily="34" charset="0"/>
              </a:rPr>
              <a:t>Dermatol</a:t>
            </a:r>
            <a:r>
              <a:rPr lang="de-DE" sz="900" b="1" dirty="0">
                <a:latin typeface="Arial" pitchFamily="34" charset="0"/>
                <a:cs typeface="Arial" pitchFamily="34" charset="0"/>
              </a:rPr>
              <a:t> 8(</a:t>
            </a:r>
            <a:r>
              <a:rPr lang="de-DE" sz="900" b="1" dirty="0" err="1">
                <a:latin typeface="Arial" pitchFamily="34" charset="0"/>
                <a:cs typeface="Arial" pitchFamily="34" charset="0"/>
              </a:rPr>
              <a:t>suppl</a:t>
            </a:r>
            <a:r>
              <a:rPr lang="de-DE" sz="900" b="1" dirty="0">
                <a:latin typeface="Arial" pitchFamily="34" charset="0"/>
                <a:cs typeface="Arial" pitchFamily="34" charset="0"/>
              </a:rPr>
              <a:t>):s4-11, 2009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27784" y="3734135"/>
            <a:ext cx="3888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55561" y="365176"/>
            <a:ext cx="11272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/>
              <a:t>Extrinsèque</a:t>
            </a:r>
          </a:p>
          <a:p>
            <a:pPr algn="ctr"/>
            <a:r>
              <a:rPr lang="fr-FR" sz="1200" b="1" dirty="0"/>
              <a:t>Intrinsèque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11074" y="365176"/>
            <a:ext cx="10965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Extrinsèque</a:t>
            </a:r>
          </a:p>
          <a:p>
            <a:pPr algn="ctr"/>
            <a:r>
              <a:rPr lang="fr-FR" sz="1500" b="1" dirty="0"/>
              <a:t>Intrinsèque</a:t>
            </a:r>
          </a:p>
        </p:txBody>
      </p:sp>
    </p:spTree>
    <p:extLst>
      <p:ext uri="{BB962C8B-B14F-4D97-AF65-F5344CB8AC3E}">
        <p14:creationId xmlns:p14="http://schemas.microsoft.com/office/powerpoint/2010/main" val="240842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12347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Visage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8424" y="988516"/>
            <a:ext cx="87660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Des possibilités multiples…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C00000"/>
                </a:solidFill>
                <a:latin typeface="+mj-lt"/>
                <a:cs typeface="Gotham Book" pitchFamily="50" charset="0"/>
              </a:rPr>
              <a:t>Ordonnance de cosmétiques : </a:t>
            </a:r>
            <a:r>
              <a:rPr lang="fr-FR" sz="1600" b="1" dirty="0" smtClean="0">
                <a:solidFill>
                  <a:srgbClr val="C00000"/>
                </a:solidFill>
                <a:latin typeface="+mj-lt"/>
                <a:cs typeface="Gotham Book" pitchFamily="50" charset="0"/>
              </a:rPr>
              <a:t>Fondamentale (long terme), personnalisée…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C00000"/>
                </a:solidFill>
                <a:latin typeface="+mj-lt"/>
                <a:cs typeface="Gotham Book" pitchFamily="50" charset="0"/>
              </a:rPr>
              <a:t>ACTES TECHNIQUES esthétiques et correcteurs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Peelings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Laser et DBE (IPL, RF, US…)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PDT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Microneedling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Mésothérapie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Gammes de produits de comblement,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volumateurs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, inducteurs tissulaires et fils tenseurs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Toxine botulique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Délivrance assistée intradermique de topiques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(i-PR PDT; « méso-laser » ou « méso-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needling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 » : produits de mésothérapie en topique après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microporation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)</a:t>
            </a:r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b="1" i="1" dirty="0" smtClean="0">
                <a:solidFill>
                  <a:srgbClr val="C00000"/>
                </a:solidFill>
                <a:latin typeface="+mj-lt"/>
                <a:cs typeface="Gotham Book" pitchFamily="50" charset="0"/>
              </a:rPr>
              <a:t>Combinaison des techniques : </a:t>
            </a:r>
            <a:r>
              <a:rPr lang="fr-FR" sz="1600" b="1" i="1" dirty="0" smtClean="0">
                <a:solidFill>
                  <a:srgbClr val="C00000"/>
                </a:solidFill>
                <a:latin typeface="+mj-lt"/>
                <a:cs typeface="Gotham Book" pitchFamily="50" charset="0"/>
              </a:rPr>
              <a:t>éviter les écueils des </a:t>
            </a:r>
            <a:r>
              <a:rPr lang="fr-FR" sz="1600" b="1" i="1" dirty="0" err="1" smtClean="0">
                <a:solidFill>
                  <a:srgbClr val="C00000"/>
                </a:solidFill>
                <a:latin typeface="+mj-lt"/>
                <a:cs typeface="Gotham Book" pitchFamily="50" charset="0"/>
              </a:rPr>
              <a:t>surcorrections</a:t>
            </a:r>
            <a:r>
              <a:rPr lang="fr-FR" sz="1600" b="1" i="1" dirty="0" smtClean="0">
                <a:solidFill>
                  <a:srgbClr val="C00000"/>
                </a:solidFill>
                <a:latin typeface="+mj-lt"/>
                <a:cs typeface="Gotham Book" pitchFamily="50" charset="0"/>
              </a:rPr>
              <a:t> de chaque technique</a:t>
            </a:r>
            <a:endParaRPr lang="fr-FR" sz="1600" b="1" i="1" dirty="0">
              <a:solidFill>
                <a:srgbClr val="C00000"/>
              </a:solidFill>
              <a:latin typeface="+mj-lt"/>
              <a:cs typeface="Gotham Book" pitchFamily="50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70432" y="1347614"/>
            <a:ext cx="32214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1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xp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295" y="1006337"/>
            <a:ext cx="2458639" cy="339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Exp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069" y="1017375"/>
            <a:ext cx="2424143" cy="352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90" y="-13692"/>
            <a:ext cx="9426654" cy="857250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l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otham Book" pitchFamily="50" charset="0"/>
              </a:rPr>
              <a:t>Laser et DBE : « méso » laser</a:t>
            </a:r>
            <a:b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otham Book" pitchFamily="50" charset="0"/>
              </a:rPr>
            </a:b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otham Book" pitchFamily="50" charset="0"/>
              </a:rPr>
              <a:t>(application de produits de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cs typeface="Gotham Book" pitchFamily="50" charset="0"/>
              </a:rPr>
              <a:t>m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otham Book" pitchFamily="50" charset="0"/>
              </a:rPr>
              <a:t>ésothérapie sans injection après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Gotham Book" pitchFamily="50" charset="0"/>
              </a:rPr>
              <a:t>microporation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otham Book" pitchFamily="50" charset="0"/>
              </a:rPr>
              <a:t> laser)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cs typeface="Gotham Book" pitchFamily="50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196508" y="2462996"/>
            <a:ext cx="1409239" cy="22800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004048" y="2338038"/>
            <a:ext cx="1255742" cy="2627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83768" y="4555632"/>
            <a:ext cx="2899448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AFL CO2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très léger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6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mJ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/MTZ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NCTF + 135 HA (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Filorga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)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00192" y="4872983"/>
            <a:ext cx="2395079" cy="276999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Collection Dr LE PILLOUER PROST A.</a:t>
            </a:r>
          </a:p>
        </p:txBody>
      </p:sp>
    </p:spTree>
    <p:extLst>
      <p:ext uri="{BB962C8B-B14F-4D97-AF65-F5344CB8AC3E}">
        <p14:creationId xmlns:p14="http://schemas.microsoft.com/office/powerpoint/2010/main" val="313282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-36512" y="234576"/>
            <a:ext cx="9505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Corps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(sans oublier allure, maintien… Yoga, stretching…)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987574"/>
            <a:ext cx="88569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Amas graisseux silhouette ou menton</a:t>
            </a:r>
          </a:p>
          <a:p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Localisés</a:t>
            </a:r>
          </a:p>
          <a:p>
            <a:endParaRPr lang="fr-FR" sz="16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pPr marL="342900" indent="-342900">
              <a:buFontTx/>
              <a:buChar char="-"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Cryolipolyse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: amas de taille variable</a:t>
            </a:r>
          </a:p>
          <a:p>
            <a:pPr marL="342900" indent="-342900">
              <a:buFontTx/>
              <a:buChar char="-"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Autres: cavitation, LLLT,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thermolipolyse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(Cynosure)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Nouveau ? : </a:t>
            </a:r>
          </a:p>
          <a:p>
            <a:pPr marL="800100" lvl="1" indent="-342900">
              <a:buFontTx/>
              <a:buChar char="-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injection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phosphatidylcholine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(AMM prévue sous peu : menton, petites zones)</a:t>
            </a:r>
          </a:p>
          <a:p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Cellulites diffuses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0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-   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LPG,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radio-fréquences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mono ou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bipôlaires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, ultra-sons…</a:t>
            </a:r>
          </a:p>
          <a:p>
            <a:pPr marL="342900" indent="-342900">
              <a:buFontTx/>
              <a:buChar char="-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Ultrasons focalisés haute intensité (HIFU)</a:t>
            </a:r>
          </a:p>
          <a:p>
            <a:pPr marL="342900" indent="-342900">
              <a:buFontTx/>
              <a:buChar char="-"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Radio-fréquences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fractionnées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bipôlaires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à aiguilles isolées (profondeur)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 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23528" y="1347614"/>
            <a:ext cx="48965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Female-CloseUpTreatment-CoolCore-Mediu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88" y="1551839"/>
            <a:ext cx="1553073" cy="10350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00" y="1563638"/>
            <a:ext cx="845242" cy="6323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28" y="1635646"/>
            <a:ext cx="797536" cy="48271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90888" y="2182093"/>
            <a:ext cx="2060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  <a:latin typeface="+mj-lt"/>
              </a:rPr>
              <a:t>Culotte de cheval : 1h15</a:t>
            </a:r>
          </a:p>
          <a:p>
            <a:r>
              <a:rPr lang="fr-FR" sz="1200" b="1" dirty="0" smtClean="0">
                <a:solidFill>
                  <a:srgbClr val="C00000"/>
                </a:solidFill>
                <a:latin typeface="+mj-lt"/>
              </a:rPr>
              <a:t>Cool mini : menton, genoux…</a:t>
            </a:r>
            <a:endParaRPr lang="fr-FR" sz="1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025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bdomen face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948" y="263476"/>
            <a:ext cx="2430270" cy="1614134"/>
          </a:xfrm>
          <a:prstGeom prst="rect">
            <a:avLst/>
          </a:prstGeom>
        </p:spPr>
      </p:pic>
      <p:pic>
        <p:nvPicPr>
          <p:cNvPr id="4" name="Image 3" descr="abdomen face M4S2 bas S1 haut.jpg"/>
          <p:cNvPicPr>
            <a:picLocks noChangeAspect="1"/>
          </p:cNvPicPr>
          <p:nvPr/>
        </p:nvPicPr>
        <p:blipFill>
          <a:blip r:embed="rId3" cstate="print"/>
          <a:srcRect l="8539" t="18222" r="21760"/>
          <a:stretch>
            <a:fillRect/>
          </a:stretch>
        </p:blipFill>
        <p:spPr>
          <a:xfrm>
            <a:off x="376295" y="2893704"/>
            <a:ext cx="2333321" cy="1818309"/>
          </a:xfrm>
          <a:prstGeom prst="rect">
            <a:avLst/>
          </a:prstGeom>
        </p:spPr>
      </p:pic>
      <p:pic>
        <p:nvPicPr>
          <p:cNvPr id="5" name="Image 4" descr="abdomen profil D a.jpg"/>
          <p:cNvPicPr>
            <a:picLocks noChangeAspect="1"/>
          </p:cNvPicPr>
          <p:nvPr/>
        </p:nvPicPr>
        <p:blipFill>
          <a:blip r:embed="rId4" cstate="print"/>
          <a:srcRect l="12373" t="12910" b="8215"/>
          <a:stretch>
            <a:fillRect/>
          </a:stretch>
        </p:blipFill>
        <p:spPr>
          <a:xfrm>
            <a:off x="3520489" y="584783"/>
            <a:ext cx="1339595" cy="1815499"/>
          </a:xfrm>
          <a:prstGeom prst="rect">
            <a:avLst/>
          </a:prstGeom>
        </p:spPr>
      </p:pic>
      <p:pic>
        <p:nvPicPr>
          <p:cNvPr id="11" name="Image 10" descr="abdomen profil D M4S2 S1.jpg"/>
          <p:cNvPicPr>
            <a:picLocks noChangeAspect="1"/>
          </p:cNvPicPr>
          <p:nvPr/>
        </p:nvPicPr>
        <p:blipFill>
          <a:blip r:embed="rId5" cstate="print"/>
          <a:srcRect l="17078" r="42694" b="17007"/>
          <a:stretch>
            <a:fillRect/>
          </a:stretch>
        </p:blipFill>
        <p:spPr>
          <a:xfrm>
            <a:off x="5196867" y="618443"/>
            <a:ext cx="1346722" cy="1845295"/>
          </a:xfrm>
          <a:prstGeom prst="rect">
            <a:avLst/>
          </a:prstGeom>
        </p:spPr>
      </p:pic>
      <p:pic>
        <p:nvPicPr>
          <p:cNvPr id="14" name="Image 13" descr="abdomen profiil G M4S2 bas S1 haut recadré.jpg"/>
          <p:cNvPicPr>
            <a:picLocks noChangeAspect="1"/>
          </p:cNvPicPr>
          <p:nvPr/>
        </p:nvPicPr>
        <p:blipFill>
          <a:blip r:embed="rId6" cstate="print"/>
          <a:srcRect l="871" r="4875" b="9321"/>
          <a:stretch>
            <a:fillRect/>
          </a:stretch>
        </p:blipFill>
        <p:spPr>
          <a:xfrm>
            <a:off x="5221408" y="2571750"/>
            <a:ext cx="1271342" cy="1782198"/>
          </a:xfrm>
          <a:prstGeom prst="rect">
            <a:avLst/>
          </a:prstGeom>
        </p:spPr>
      </p:pic>
      <p:pic>
        <p:nvPicPr>
          <p:cNvPr id="17" name="Image 16" descr="abdomen profil G a.jpg"/>
          <p:cNvPicPr>
            <a:picLocks noChangeAspect="1"/>
          </p:cNvPicPr>
          <p:nvPr/>
        </p:nvPicPr>
        <p:blipFill>
          <a:blip r:embed="rId7" cstate="print"/>
          <a:srcRect t="7756"/>
          <a:stretch>
            <a:fillRect/>
          </a:stretch>
        </p:blipFill>
        <p:spPr>
          <a:xfrm>
            <a:off x="3547504" y="2563908"/>
            <a:ext cx="1244228" cy="178892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97671" y="4762042"/>
            <a:ext cx="2395079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Collection Dr LE PILLOUER PROST A.</a:t>
            </a:r>
          </a:p>
        </p:txBody>
      </p:sp>
      <p:grpSp>
        <p:nvGrpSpPr>
          <p:cNvPr id="3" name="Group 38"/>
          <p:cNvGrpSpPr>
            <a:grpSpLocks noChangeAspect="1"/>
          </p:cNvGrpSpPr>
          <p:nvPr/>
        </p:nvGrpSpPr>
        <p:grpSpPr>
          <a:xfrm>
            <a:off x="2033718" y="1977684"/>
            <a:ext cx="1196746" cy="1026114"/>
            <a:chOff x="6656824" y="4809067"/>
            <a:chExt cx="1344177" cy="1152525"/>
          </a:xfrm>
        </p:grpSpPr>
        <p:grpSp>
          <p:nvGrpSpPr>
            <p:cNvPr id="6" name="Group 26"/>
            <p:cNvGrpSpPr/>
            <p:nvPr/>
          </p:nvGrpSpPr>
          <p:grpSpPr>
            <a:xfrm>
              <a:off x="6656824" y="4809067"/>
              <a:ext cx="1344177" cy="1152525"/>
              <a:chOff x="4585355" y="5181600"/>
              <a:chExt cx="1244197" cy="1066800"/>
            </a:xfrm>
          </p:grpSpPr>
          <p:pic>
            <p:nvPicPr>
              <p:cNvPr id="16" name="Picture 4" descr="Avatar_AppTreatment Areas_CoolCore+Curve.jpg"/>
              <p:cNvPicPr>
                <a:picLocks noChangeAspect="1"/>
              </p:cNvPicPr>
              <p:nvPr/>
            </p:nvPicPr>
            <p:blipFill>
              <a:blip r:embed="rId8" cstate="print"/>
              <a:srcRect r="7007"/>
              <a:stretch>
                <a:fillRect/>
              </a:stretch>
            </p:blipFill>
            <p:spPr bwMode="auto">
              <a:xfrm>
                <a:off x="4585355" y="5181600"/>
                <a:ext cx="1244197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Oval 43"/>
              <p:cNvSpPr>
                <a:spLocks noChangeArrowheads="1"/>
              </p:cNvSpPr>
              <p:nvPr/>
            </p:nvSpPr>
            <p:spPr bwMode="auto">
              <a:xfrm rot="1619414" flipV="1">
                <a:off x="4718614" y="5704762"/>
                <a:ext cx="542289" cy="280034"/>
              </a:xfrm>
              <a:prstGeom prst="ellipse">
                <a:avLst/>
              </a:prstGeom>
              <a:gradFill rotWithShape="1">
                <a:gsLst>
                  <a:gs pos="0">
                    <a:srgbClr val="C8B0ED">
                      <a:alpha val="28000"/>
                    </a:srgbClr>
                  </a:gs>
                  <a:gs pos="100000">
                    <a:srgbClr val="7F5BAB">
                      <a:alpha val="28000"/>
                    </a:srgbClr>
                  </a:gs>
                </a:gsLst>
                <a:lin ang="5400000"/>
              </a:gradFill>
              <a:ln w="19050">
                <a:solidFill>
                  <a:srgbClr val="7D60A0"/>
                </a:solidFill>
                <a:prstDash val="dash"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-80" charset="-128"/>
                </a:endParaRPr>
              </a:p>
            </p:txBody>
          </p:sp>
          <p:sp>
            <p:nvSpPr>
              <p:cNvPr id="19" name="Oval 44"/>
              <p:cNvSpPr>
                <a:spLocks noChangeArrowheads="1"/>
              </p:cNvSpPr>
              <p:nvPr/>
            </p:nvSpPr>
            <p:spPr bwMode="auto">
              <a:xfrm rot="20046996">
                <a:off x="5142041" y="5701202"/>
                <a:ext cx="542291" cy="281517"/>
              </a:xfrm>
              <a:prstGeom prst="ellipse">
                <a:avLst/>
              </a:prstGeom>
              <a:gradFill rotWithShape="1">
                <a:gsLst>
                  <a:gs pos="0">
                    <a:srgbClr val="C8B0ED">
                      <a:alpha val="28000"/>
                    </a:srgbClr>
                  </a:gs>
                  <a:gs pos="100000">
                    <a:srgbClr val="7F5BAB">
                      <a:alpha val="28000"/>
                    </a:srgbClr>
                  </a:gs>
                </a:gsLst>
                <a:lin ang="5400000"/>
              </a:gradFill>
              <a:ln w="19050">
                <a:solidFill>
                  <a:srgbClr val="7D60A0"/>
                </a:solidFill>
                <a:prstDash val="dash"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ＭＳ Ｐゴシック" pitchFamily="-80" charset="-128"/>
                </a:endParaRPr>
              </a:p>
            </p:txBody>
          </p:sp>
        </p:grpSp>
        <p:sp>
          <p:nvSpPr>
            <p:cNvPr id="13" name="Oval 40"/>
            <p:cNvSpPr>
              <a:spLocks noChangeArrowheads="1"/>
            </p:cNvSpPr>
            <p:nvPr/>
          </p:nvSpPr>
          <p:spPr bwMode="auto">
            <a:xfrm rot="1233161" flipV="1">
              <a:off x="7180460" y="5086979"/>
              <a:ext cx="600107" cy="309891"/>
            </a:xfrm>
            <a:prstGeom prst="ellipse">
              <a:avLst/>
            </a:prstGeom>
            <a:gradFill rotWithShape="1">
              <a:gsLst>
                <a:gs pos="0">
                  <a:srgbClr val="C8B0ED">
                    <a:alpha val="28000"/>
                  </a:srgbClr>
                </a:gs>
                <a:gs pos="100000">
                  <a:srgbClr val="7F5BAB">
                    <a:alpha val="28000"/>
                  </a:srgbClr>
                </a:gs>
              </a:gsLst>
              <a:lin ang="5400000"/>
            </a:gradFill>
            <a:ln w="19050">
              <a:solidFill>
                <a:srgbClr val="7D60A0"/>
              </a:solidFill>
              <a:prstDash val="dash"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80" charset="-128"/>
              </a:endParaRPr>
            </a:p>
          </p:txBody>
        </p:sp>
        <p:sp>
          <p:nvSpPr>
            <p:cNvPr id="15" name="Oval 41"/>
            <p:cNvSpPr>
              <a:spLocks noChangeArrowheads="1"/>
            </p:cNvSpPr>
            <p:nvPr/>
          </p:nvSpPr>
          <p:spPr bwMode="auto">
            <a:xfrm rot="20137656">
              <a:off x="6833096" y="5091219"/>
              <a:ext cx="600109" cy="311532"/>
            </a:xfrm>
            <a:prstGeom prst="ellipse">
              <a:avLst/>
            </a:prstGeom>
            <a:gradFill rotWithShape="1">
              <a:gsLst>
                <a:gs pos="0">
                  <a:srgbClr val="C8B0ED">
                    <a:alpha val="28000"/>
                  </a:srgbClr>
                </a:gs>
                <a:gs pos="100000">
                  <a:srgbClr val="7F5BAB">
                    <a:alpha val="28000"/>
                  </a:srgbClr>
                </a:gs>
              </a:gsLst>
              <a:lin ang="5400000"/>
            </a:gradFill>
            <a:ln w="19050">
              <a:solidFill>
                <a:srgbClr val="7D60A0"/>
              </a:solidFill>
              <a:prstDash val="dash"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-80" charset="-128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870228" y="4461960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82" y="1075661"/>
            <a:ext cx="2082116" cy="277615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396073" y="3838712"/>
            <a:ext cx="1568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Collection </a:t>
            </a:r>
          </a:p>
          <a:p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Hervé</a:t>
            </a:r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Léger…</a:t>
            </a:r>
          </a:p>
          <a:p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Hiver 2015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860084" y="1382576"/>
            <a:ext cx="336783" cy="373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551658" y="41217"/>
            <a:ext cx="341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Coolsculpting</a:t>
            </a:r>
            <a:r>
              <a:rPr lang="fr-FR" sz="2800" dirty="0" smtClean="0"/>
              <a:t> – </a:t>
            </a:r>
            <a:r>
              <a:rPr lang="fr-FR" sz="2800" dirty="0" err="1" smtClean="0"/>
              <a:t>Zeltiq</a:t>
            </a:r>
            <a:endParaRPr lang="fr-FR" sz="28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1187624" y="2004841"/>
            <a:ext cx="24342" cy="7264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14" idx="1"/>
          </p:cNvCxnSpPr>
          <p:nvPr/>
        </p:nvCxnSpPr>
        <p:spPr>
          <a:xfrm>
            <a:off x="4774620" y="3427231"/>
            <a:ext cx="446788" cy="35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00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504" y="234576"/>
            <a:ext cx="2438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« Anti-âge »</a:t>
            </a:r>
            <a:endParaRPr lang="fr-FR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1024212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La peau : OUI mais… aussi</a:t>
            </a:r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Perte de masse musculaire</a:t>
            </a:r>
          </a:p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Ostéopénie</a:t>
            </a:r>
          </a:p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Bouffées de chaleur</a:t>
            </a:r>
          </a:p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Diminution de la libido et de la qualité des rapports sexuels</a:t>
            </a:r>
          </a:p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Troubles de l’humeur</a:t>
            </a:r>
          </a:p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Gotham Book" pitchFamily="50" charset="0"/>
              </a:rPr>
              <a:t>Altérations fonctions supérieures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Gotham Book" pitchFamily="50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40444" y="1563638"/>
            <a:ext cx="43375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51" y="987574"/>
            <a:ext cx="1959473" cy="191901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8807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938</Words>
  <Application>Microsoft Office PowerPoint</Application>
  <PresentationFormat>Affichage à l'écran (16:9)</PresentationFormat>
  <Paragraphs>219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Gotham Book</vt:lpstr>
      <vt:lpstr>ＭＳ Ｐゴシック</vt:lpstr>
      <vt:lpstr>Wingdings</vt:lpstr>
      <vt:lpstr>Thème Office</vt:lpstr>
      <vt:lpstr>Rester jeune à 50 ans…</vt:lpstr>
      <vt:lpstr>Conflict of interests</vt:lpstr>
      <vt:lpstr>Présentation PowerPoint</vt:lpstr>
      <vt:lpstr>Présentation PowerPoint</vt:lpstr>
      <vt:lpstr>Présentation PowerPoint</vt:lpstr>
      <vt:lpstr>Laser et DBE : « méso » laser (application de produits de mésothérapie sans injection après microporation laser)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Rester jeune, on peut le faire…</vt:lpstr>
      <vt:lpstr>Présentation PowerPoint</vt:lpstr>
    </vt:vector>
  </TitlesOfParts>
  <Company>L'Oréal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GIULIANO Helene</dc:creator>
  <cp:lastModifiedBy>Anne Le Pillouer-Prost</cp:lastModifiedBy>
  <cp:revision>158</cp:revision>
  <dcterms:created xsi:type="dcterms:W3CDTF">2015-11-04T15:19:28Z</dcterms:created>
  <dcterms:modified xsi:type="dcterms:W3CDTF">2016-01-28T17:40:50Z</dcterms:modified>
</cp:coreProperties>
</file>